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56" r:id="rId2"/>
    <p:sldId id="257" r:id="rId3"/>
    <p:sldId id="258" r:id="rId4"/>
    <p:sldId id="260" r:id="rId5"/>
    <p:sldId id="261" r:id="rId6"/>
    <p:sldId id="267" r:id="rId7"/>
    <p:sldId id="262" r:id="rId8"/>
    <p:sldId id="263" r:id="rId9"/>
    <p:sldId id="265" r:id="rId10"/>
    <p:sldId id="264" r:id="rId11"/>
    <p:sldId id="268" r:id="rId12"/>
    <p:sldId id="269" r:id="rId13"/>
    <p:sldId id="270"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E28925E-D4AE-4B39-A6BE-390F975DE31D}" type="datetimeFigureOut">
              <a:rPr lang="en-US" smtClean="0"/>
              <a:t>5/28/2019</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CDFF5F0-C471-4C9E-85EA-BFA21A42B0C7}" type="slidenum">
              <a:rPr lang="en-US" smtClean="0"/>
              <a:t>‹#›</a:t>
            </a:fld>
            <a:endParaRPr lang="en-US"/>
          </a:p>
        </p:txBody>
      </p:sp>
    </p:spTree>
    <p:extLst>
      <p:ext uri="{BB962C8B-B14F-4D97-AF65-F5344CB8AC3E}">
        <p14:creationId xmlns:p14="http://schemas.microsoft.com/office/powerpoint/2010/main" val="12172900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33DC46DC-BE7D-4E40-92FB-6AA79A72CD98}" type="datetimeFigureOut">
              <a:rPr lang="en-US" smtClean="0"/>
              <a:t>5/28/2019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C1E2EA1-5259-4256-BC92-C3D1B3D75CF4}" type="slidenum">
              <a:rPr lang="en-US" smtClean="0"/>
              <a:t>‹#›</a:t>
            </a:fld>
            <a:endParaRPr lang="en-US"/>
          </a:p>
        </p:txBody>
      </p:sp>
    </p:spTree>
    <p:extLst>
      <p:ext uri="{BB962C8B-B14F-4D97-AF65-F5344CB8AC3E}">
        <p14:creationId xmlns:p14="http://schemas.microsoft.com/office/powerpoint/2010/main" val="5621555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294DDA57-F77C-47D2-9CBD-E5BC42E7F2E7}" type="datetime1">
              <a:rPr lang="en-US" smtClean="0"/>
              <a:t>5/28/2019</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4084F301-11E9-4019-88BF-EBBF7B4A113D}" type="slidenum">
              <a:rPr lang="en-US" smtClean="0"/>
              <a:t>‹#›</a:t>
            </a:fld>
            <a:endParaRPr lang="en-US"/>
          </a:p>
        </p:txBody>
      </p:sp>
    </p:spTree>
    <p:extLst>
      <p:ext uri="{BB962C8B-B14F-4D97-AF65-F5344CB8AC3E}">
        <p14:creationId xmlns:p14="http://schemas.microsoft.com/office/powerpoint/2010/main" val="40469573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64AE2-C20E-4C15-A6DE-4070C733442F}"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34011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3C128EF-E753-4B57-A21B-AC3AE1F2002D}" type="datetime1">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77798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3107F2-E81F-45BF-80E6-4F8D867C3BBA}" type="datetime1">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276012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6DE90FC8-DBCD-4A29-A13E-94FC04A430D9}" type="datetime1">
              <a:rPr lang="en-US" smtClean="0"/>
              <a:t>5/28/2019</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26092051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F0F44-9716-451B-B27C-83B4CB24B183}" type="datetime1">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245160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6CD57D-3374-450D-9A76-C731B933480E}" type="datetime1">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109131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C62C61-B4FB-463E-80B7-8D701BAD2E8B}" type="datetime1">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61850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CF6AA-FEDF-4A08-B9F3-DEE2DFF127BD}" type="datetime1">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4F301-11E9-4019-88BF-EBBF7B4A113D}" type="slidenum">
              <a:rPr lang="en-US" smtClean="0"/>
              <a:t>‹#›</a:t>
            </a:fld>
            <a:endParaRPr lang="en-US"/>
          </a:p>
        </p:txBody>
      </p:sp>
    </p:spTree>
    <p:extLst>
      <p:ext uri="{BB962C8B-B14F-4D97-AF65-F5344CB8AC3E}">
        <p14:creationId xmlns:p14="http://schemas.microsoft.com/office/powerpoint/2010/main" val="16116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9C859C89-A40B-4E30-A9B1-AE39FFDDA36C}" type="datetime1">
              <a:rPr lang="en-US" smtClean="0"/>
              <a:t>5/28/2019</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4084F301-11E9-4019-88BF-EBBF7B4A113D}" type="slidenum">
              <a:rPr lang="en-US" smtClean="0"/>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187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57078FE-DB63-4BF2-9487-74A13D76EF48}" type="datetime1">
              <a:rPr lang="en-US" smtClean="0"/>
              <a:t>5/28/2019</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4084F301-11E9-4019-88BF-EBBF7B4A113D}" type="slidenum">
              <a:rPr lang="en-US" smtClean="0"/>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446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E87AF9EC-0947-48DE-B66B-742766492015}" type="datetime1">
              <a:rPr lang="en-US" smtClean="0"/>
              <a:t>5/28/2019</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4084F301-11E9-4019-88BF-EBBF7B4A113D}" type="slidenum">
              <a:rPr lang="en-US" smtClean="0"/>
              <a:t>‹#›</a:t>
            </a:fld>
            <a:endParaRPr lang="en-US"/>
          </a:p>
        </p:txBody>
      </p:sp>
    </p:spTree>
    <p:extLst>
      <p:ext uri="{BB962C8B-B14F-4D97-AF65-F5344CB8AC3E}">
        <p14:creationId xmlns:p14="http://schemas.microsoft.com/office/powerpoint/2010/main" val="2278615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Qg8KXczUp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0"/>
            <a:ext cx="8382000" cy="1828800"/>
          </a:xfrm>
        </p:spPr>
        <p:txBody>
          <a:bodyPr>
            <a:noAutofit/>
          </a:bodyPr>
          <a:lstStyle/>
          <a:p>
            <a:r>
              <a:rPr lang="en-US" sz="3600" i="1" dirty="0" smtClean="0"/>
              <a:t>Things Fall Apart</a:t>
            </a:r>
            <a:r>
              <a:rPr lang="en-US" sz="3600" dirty="0" smtClean="0"/>
              <a:t/>
            </a:r>
            <a:br>
              <a:rPr lang="en-US" sz="3600" dirty="0" smtClean="0"/>
            </a:br>
            <a:r>
              <a:rPr lang="en-US" sz="3600" dirty="0" smtClean="0"/>
              <a:t>Literary Analysis – </a:t>
            </a:r>
            <a:br>
              <a:rPr lang="en-US" sz="3600" dirty="0" smtClean="0"/>
            </a:br>
            <a:r>
              <a:rPr lang="en-US" sz="3600" dirty="0" smtClean="0"/>
              <a:t>Summer essay </a:t>
            </a:r>
            <a:endParaRPr lang="en-US" sz="3600" dirty="0"/>
          </a:p>
        </p:txBody>
      </p:sp>
      <p:sp>
        <p:nvSpPr>
          <p:cNvPr id="3" name="Subtitle 2"/>
          <p:cNvSpPr>
            <a:spLocks noGrp="1"/>
          </p:cNvSpPr>
          <p:nvPr>
            <p:ph type="subTitle" idx="1"/>
          </p:nvPr>
        </p:nvSpPr>
        <p:spPr>
          <a:xfrm>
            <a:off x="1447800" y="4495800"/>
            <a:ext cx="6620968" cy="861420"/>
          </a:xfrm>
        </p:spPr>
        <p:txBody>
          <a:bodyPr>
            <a:normAutofit/>
          </a:bodyPr>
          <a:lstStyle/>
          <a:p>
            <a:r>
              <a:rPr lang="en-US" sz="1800" b="1" dirty="0" smtClean="0"/>
              <a:t>Mrs. Bivins AP Language &amp; Composition </a:t>
            </a:r>
            <a:endParaRPr lang="en-US" sz="1800" b="1" dirty="0"/>
          </a:p>
        </p:txBody>
      </p:sp>
      <p:sp>
        <p:nvSpPr>
          <p:cNvPr id="4" name="Slide Number Placeholder 3"/>
          <p:cNvSpPr>
            <a:spLocks noGrp="1"/>
          </p:cNvSpPr>
          <p:nvPr>
            <p:ph type="sldNum" sz="quarter" idx="12"/>
          </p:nvPr>
        </p:nvSpPr>
        <p:spPr/>
        <p:txBody>
          <a:bodyPr/>
          <a:lstStyle/>
          <a:p>
            <a:fld id="{4084F301-11E9-4019-88BF-EBBF7B4A113D}" type="slidenum">
              <a:rPr lang="en-US" smtClean="0"/>
              <a:t>1</a:t>
            </a:fld>
            <a:endParaRPr lang="en-US"/>
          </a:p>
        </p:txBody>
      </p:sp>
    </p:spTree>
    <p:extLst>
      <p:ext uri="{BB962C8B-B14F-4D97-AF65-F5344CB8AC3E}">
        <p14:creationId xmlns:p14="http://schemas.microsoft.com/office/powerpoint/2010/main" val="1674453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805206"/>
          </a:xfrm>
        </p:spPr>
        <p:txBody>
          <a:bodyPr>
            <a:normAutofit fontScale="90000"/>
          </a:bodyPr>
          <a:lstStyle/>
          <a:p>
            <a:r>
              <a:rPr lang="en-US" b="1" dirty="0" smtClean="0"/>
              <a:t>Body Paragraphs</a:t>
            </a:r>
            <a:br>
              <a:rPr lang="en-US" b="1" dirty="0" smtClean="0"/>
            </a:br>
            <a:r>
              <a:rPr lang="en-US" sz="3100" b="1" dirty="0" smtClean="0"/>
              <a:t>10-12 sentences (not including citation)</a:t>
            </a:r>
            <a:endParaRPr lang="en-US" sz="3100" b="1" dirty="0"/>
          </a:p>
        </p:txBody>
      </p:sp>
      <p:sp>
        <p:nvSpPr>
          <p:cNvPr id="3" name="Content Placeholder 2"/>
          <p:cNvSpPr>
            <a:spLocks noGrp="1"/>
          </p:cNvSpPr>
          <p:nvPr>
            <p:ph idx="1"/>
          </p:nvPr>
        </p:nvSpPr>
        <p:spPr>
          <a:xfrm>
            <a:off x="304800" y="1447800"/>
            <a:ext cx="8458200" cy="5029200"/>
          </a:xfrm>
        </p:spPr>
        <p:txBody>
          <a:bodyPr>
            <a:normAutofit fontScale="40000" lnSpcReduction="20000"/>
          </a:bodyPr>
          <a:lstStyle/>
          <a:p>
            <a:pPr>
              <a:lnSpc>
                <a:spcPct val="120000"/>
              </a:lnSpc>
              <a:spcBef>
                <a:spcPts val="0"/>
              </a:spcBef>
            </a:pPr>
            <a:r>
              <a:rPr lang="en-US" sz="4000" dirty="0"/>
              <a:t>Start the paragraph with a topic </a:t>
            </a:r>
            <a:r>
              <a:rPr lang="en-US" sz="4000" dirty="0" smtClean="0"/>
              <a:t>sentence that states your claim.</a:t>
            </a:r>
          </a:p>
          <a:p>
            <a:pPr marL="0" indent="0">
              <a:lnSpc>
                <a:spcPct val="120000"/>
              </a:lnSpc>
              <a:spcBef>
                <a:spcPts val="0"/>
              </a:spcBef>
              <a:buNone/>
            </a:pPr>
            <a:endParaRPr lang="en-US" sz="4000" dirty="0"/>
          </a:p>
          <a:p>
            <a:pPr>
              <a:lnSpc>
                <a:spcPct val="120000"/>
              </a:lnSpc>
              <a:spcBef>
                <a:spcPts val="0"/>
              </a:spcBef>
            </a:pPr>
            <a:r>
              <a:rPr lang="en-US" sz="4000" dirty="0"/>
              <a:t>Next, </a:t>
            </a:r>
            <a:r>
              <a:rPr lang="en-US" sz="4000" dirty="0" smtClean="0"/>
              <a:t>have an assertion sentence that discusses your </a:t>
            </a:r>
            <a:r>
              <a:rPr lang="en-US" sz="4000" dirty="0"/>
              <a:t>major point</a:t>
            </a:r>
            <a:r>
              <a:rPr lang="en-US" sz="4000" dirty="0" smtClean="0"/>
              <a:t>?</a:t>
            </a:r>
          </a:p>
          <a:p>
            <a:pPr marL="0" indent="0">
              <a:lnSpc>
                <a:spcPct val="120000"/>
              </a:lnSpc>
              <a:spcBef>
                <a:spcPts val="0"/>
              </a:spcBef>
              <a:buNone/>
            </a:pPr>
            <a:endParaRPr lang="en-US" sz="4000" dirty="0"/>
          </a:p>
          <a:p>
            <a:pPr>
              <a:lnSpc>
                <a:spcPct val="120000"/>
              </a:lnSpc>
              <a:spcBef>
                <a:spcPts val="0"/>
              </a:spcBef>
            </a:pPr>
            <a:r>
              <a:rPr lang="en-US" sz="4000" dirty="0"/>
              <a:t>Use a </a:t>
            </a:r>
            <a:r>
              <a:rPr lang="en-US" sz="4000" dirty="0" smtClean="0"/>
              <a:t>citation to supports your claim.</a:t>
            </a:r>
          </a:p>
          <a:p>
            <a:pPr marL="0" indent="0">
              <a:lnSpc>
                <a:spcPct val="120000"/>
              </a:lnSpc>
              <a:spcBef>
                <a:spcPts val="0"/>
              </a:spcBef>
              <a:buNone/>
            </a:pPr>
            <a:r>
              <a:rPr lang="en-US" sz="4000" b="1" dirty="0" smtClean="0">
                <a:solidFill>
                  <a:srgbClr val="FF0000"/>
                </a:solidFill>
              </a:rPr>
              <a:t>The citation </a:t>
            </a:r>
            <a:r>
              <a:rPr lang="en-US" sz="4000" b="1" dirty="0">
                <a:solidFill>
                  <a:srgbClr val="FF0000"/>
                </a:solidFill>
              </a:rPr>
              <a:t>should be </a:t>
            </a:r>
            <a:r>
              <a:rPr lang="en-US" sz="4000" b="1" dirty="0" smtClean="0">
                <a:solidFill>
                  <a:srgbClr val="FF0000"/>
                </a:solidFill>
              </a:rPr>
              <a:t>introduced and cited correctly</a:t>
            </a:r>
          </a:p>
          <a:p>
            <a:pPr marL="0" indent="0">
              <a:lnSpc>
                <a:spcPct val="120000"/>
              </a:lnSpc>
              <a:spcBef>
                <a:spcPts val="0"/>
              </a:spcBef>
              <a:buNone/>
            </a:pPr>
            <a:endParaRPr lang="en-US" sz="4000" b="1" dirty="0">
              <a:solidFill>
                <a:srgbClr val="FF0000"/>
              </a:solidFill>
            </a:endParaRPr>
          </a:p>
          <a:p>
            <a:pPr>
              <a:lnSpc>
                <a:spcPct val="120000"/>
              </a:lnSpc>
              <a:spcBef>
                <a:spcPts val="0"/>
              </a:spcBef>
            </a:pPr>
            <a:r>
              <a:rPr lang="en-US" sz="4000" dirty="0"/>
              <a:t>Explain in 2 sentences how that </a:t>
            </a:r>
            <a:r>
              <a:rPr lang="en-US" sz="4000" dirty="0" smtClean="0"/>
              <a:t>citations supports the </a:t>
            </a:r>
          </a:p>
          <a:p>
            <a:pPr marL="0" indent="0">
              <a:lnSpc>
                <a:spcPct val="120000"/>
              </a:lnSpc>
              <a:spcBef>
                <a:spcPts val="0"/>
              </a:spcBef>
              <a:buNone/>
            </a:pPr>
            <a:r>
              <a:rPr lang="en-US" sz="4000" dirty="0" smtClean="0"/>
              <a:t>claim stated in your thesis and topic sentence. </a:t>
            </a:r>
            <a:r>
              <a:rPr lang="en-US" sz="4000" b="1" u="sng" dirty="0" smtClean="0"/>
              <a:t>DO NOT </a:t>
            </a:r>
          </a:p>
          <a:p>
            <a:pPr marL="0" indent="0">
              <a:lnSpc>
                <a:spcPct val="120000"/>
              </a:lnSpc>
              <a:spcBef>
                <a:spcPts val="0"/>
              </a:spcBef>
              <a:buNone/>
            </a:pPr>
            <a:r>
              <a:rPr lang="en-US" sz="4000" b="1" u="sng" dirty="0" smtClean="0"/>
              <a:t>JUST SUMMARIZE THE CITATION –</a:t>
            </a:r>
            <a:r>
              <a:rPr lang="en-US" sz="4000" dirty="0" smtClean="0"/>
              <a:t>remember I read the book</a:t>
            </a:r>
            <a:endParaRPr lang="en-US" sz="4000" b="1" u="sng" dirty="0"/>
          </a:p>
          <a:p>
            <a:pPr>
              <a:lnSpc>
                <a:spcPct val="120000"/>
              </a:lnSpc>
              <a:spcBef>
                <a:spcPts val="0"/>
              </a:spcBef>
            </a:pPr>
            <a:r>
              <a:rPr lang="en-US" sz="4000" dirty="0"/>
              <a:t>What is your next major point</a:t>
            </a:r>
            <a:r>
              <a:rPr lang="en-US" sz="4000" dirty="0" smtClean="0"/>
              <a:t>?</a:t>
            </a:r>
          </a:p>
          <a:p>
            <a:pPr marL="0" indent="0">
              <a:lnSpc>
                <a:spcPct val="120000"/>
              </a:lnSpc>
              <a:spcBef>
                <a:spcPts val="0"/>
              </a:spcBef>
              <a:buNone/>
            </a:pPr>
            <a:endParaRPr lang="en-US" sz="4000" dirty="0"/>
          </a:p>
          <a:p>
            <a:pPr>
              <a:lnSpc>
                <a:spcPct val="120000"/>
              </a:lnSpc>
              <a:spcBef>
                <a:spcPts val="0"/>
              </a:spcBef>
            </a:pPr>
            <a:r>
              <a:rPr lang="en-US" sz="4000" dirty="0"/>
              <a:t>Use </a:t>
            </a:r>
            <a:r>
              <a:rPr lang="en-US" sz="4000" dirty="0" smtClean="0"/>
              <a:t>another citation </a:t>
            </a:r>
            <a:r>
              <a:rPr lang="en-US" sz="4000" dirty="0"/>
              <a:t>that shows </a:t>
            </a:r>
            <a:r>
              <a:rPr lang="en-US" sz="4000" dirty="0" smtClean="0"/>
              <a:t>supports your claim.</a:t>
            </a:r>
          </a:p>
          <a:p>
            <a:pPr marL="0" indent="0">
              <a:lnSpc>
                <a:spcPct val="120000"/>
              </a:lnSpc>
              <a:spcBef>
                <a:spcPts val="0"/>
              </a:spcBef>
              <a:buNone/>
            </a:pPr>
            <a:endParaRPr lang="en-US" sz="4000" dirty="0"/>
          </a:p>
          <a:p>
            <a:pPr>
              <a:lnSpc>
                <a:spcPct val="120000"/>
              </a:lnSpc>
              <a:spcBef>
                <a:spcPts val="0"/>
              </a:spcBef>
            </a:pPr>
            <a:r>
              <a:rPr lang="en-US" sz="4000" dirty="0"/>
              <a:t>Explain in 2 sentences how that </a:t>
            </a:r>
            <a:r>
              <a:rPr lang="en-US" sz="4000" dirty="0" smtClean="0"/>
              <a:t>citation </a:t>
            </a:r>
            <a:r>
              <a:rPr lang="en-US" sz="4000" dirty="0"/>
              <a:t>displays your major point</a:t>
            </a:r>
            <a:r>
              <a:rPr lang="en-US" sz="4000" dirty="0" smtClean="0"/>
              <a:t>.</a:t>
            </a:r>
          </a:p>
          <a:p>
            <a:pPr marL="0" indent="0">
              <a:lnSpc>
                <a:spcPct val="120000"/>
              </a:lnSpc>
              <a:spcBef>
                <a:spcPts val="0"/>
              </a:spcBef>
              <a:buNone/>
            </a:pPr>
            <a:endParaRPr lang="en-US" sz="4000" dirty="0"/>
          </a:p>
          <a:p>
            <a:pPr>
              <a:lnSpc>
                <a:spcPct val="120000"/>
              </a:lnSpc>
              <a:spcBef>
                <a:spcPts val="0"/>
              </a:spcBef>
            </a:pPr>
            <a:r>
              <a:rPr lang="en-US" sz="4000" dirty="0" smtClean="0"/>
              <a:t>Transition </a:t>
            </a:r>
            <a:r>
              <a:rPr lang="en-US" sz="4000" dirty="0"/>
              <a:t>statement</a:t>
            </a:r>
            <a:r>
              <a:rPr lang="en-US" sz="4000" dirty="0" smtClean="0"/>
              <a:t>.</a:t>
            </a:r>
          </a:p>
          <a:p>
            <a:pPr marL="0" indent="0">
              <a:lnSpc>
                <a:spcPct val="120000"/>
              </a:lnSpc>
              <a:spcBef>
                <a:spcPts val="0"/>
              </a:spcBef>
              <a:buNone/>
            </a:pPr>
            <a:endParaRPr lang="en-US" sz="4000" dirty="0" smtClean="0"/>
          </a:p>
          <a:p>
            <a:pPr marL="0" indent="0">
              <a:lnSpc>
                <a:spcPct val="120000"/>
              </a:lnSpc>
              <a:spcBef>
                <a:spcPts val="0"/>
              </a:spcBef>
              <a:buNone/>
            </a:pPr>
            <a:r>
              <a:rPr lang="en-US" sz="4000" dirty="0" smtClean="0"/>
              <a:t>*Every body paragraph should have 2 citations. </a:t>
            </a:r>
            <a:endParaRPr lang="en-US" sz="4000" dirty="0"/>
          </a:p>
          <a:p>
            <a:endParaRPr lang="en-US" dirty="0"/>
          </a:p>
        </p:txBody>
      </p:sp>
      <p:sp>
        <p:nvSpPr>
          <p:cNvPr id="4" name="Slide Number Placeholder 3"/>
          <p:cNvSpPr>
            <a:spLocks noGrp="1"/>
          </p:cNvSpPr>
          <p:nvPr>
            <p:ph type="sldNum" sz="quarter" idx="12"/>
          </p:nvPr>
        </p:nvSpPr>
        <p:spPr/>
        <p:txBody>
          <a:bodyPr/>
          <a:lstStyle/>
          <a:p>
            <a:fld id="{4084F301-11E9-4019-88BF-EBBF7B4A113D}" type="slidenum">
              <a:rPr lang="en-US" smtClean="0"/>
              <a:t>10</a:t>
            </a:fld>
            <a:endParaRPr lang="en-US"/>
          </a:p>
        </p:txBody>
      </p:sp>
    </p:spTree>
    <p:extLst>
      <p:ext uri="{BB962C8B-B14F-4D97-AF65-F5344CB8AC3E}">
        <p14:creationId xmlns:p14="http://schemas.microsoft.com/office/powerpoint/2010/main" val="1354223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371600"/>
          </a:xfrm>
        </p:spPr>
        <p:txBody>
          <a:bodyPr>
            <a:normAutofit/>
          </a:bodyPr>
          <a:lstStyle/>
          <a:p>
            <a:r>
              <a:rPr lang="en-US" sz="3600" b="1" dirty="0" smtClean="0"/>
              <a:t>Analysis vs. Summary of Citation</a:t>
            </a:r>
            <a:endParaRPr lang="en-US" sz="3600" b="1" dirty="0"/>
          </a:p>
        </p:txBody>
      </p:sp>
      <p:sp>
        <p:nvSpPr>
          <p:cNvPr id="3" name="Content Placeholder 2"/>
          <p:cNvSpPr>
            <a:spLocks noGrp="1"/>
          </p:cNvSpPr>
          <p:nvPr>
            <p:ph idx="1"/>
          </p:nvPr>
        </p:nvSpPr>
        <p:spPr>
          <a:xfrm>
            <a:off x="731520" y="1676400"/>
            <a:ext cx="7680960" cy="4358640"/>
          </a:xfrm>
        </p:spPr>
        <p:txBody>
          <a:bodyPr>
            <a:normAutofit/>
          </a:bodyPr>
          <a:lstStyle/>
          <a:p>
            <a:r>
              <a:rPr lang="en-US" sz="2500" dirty="0"/>
              <a:t>Watch this video on Summary vs. Analysis - Begin at time 5:00  and stop 8:33</a:t>
            </a:r>
          </a:p>
          <a:p>
            <a:r>
              <a:rPr lang="en-US" u="sng" dirty="0" smtClean="0">
                <a:hlinkClick r:id="rId2"/>
              </a:rPr>
              <a:t>https</a:t>
            </a:r>
            <a:r>
              <a:rPr lang="en-US" u="sng" dirty="0">
                <a:hlinkClick r:id="rId2"/>
              </a:rPr>
              <a:t>://www.youtube.com/watch?v=Qg8KXczUpTM</a:t>
            </a:r>
            <a:r>
              <a:rPr lang="en-US" dirty="0"/>
              <a:t> </a:t>
            </a:r>
            <a:r>
              <a:rPr lang="en-US" sz="2500" dirty="0"/>
              <a:t> </a:t>
            </a:r>
            <a:endParaRPr lang="en-US" sz="2500" dirty="0" smtClean="0"/>
          </a:p>
          <a:p>
            <a:endParaRPr lang="en-US" dirty="0" smtClean="0"/>
          </a:p>
          <a:p>
            <a:pPr marL="0" indent="0">
              <a:buNone/>
            </a:pPr>
            <a:r>
              <a:rPr lang="en-US" dirty="0"/>
              <a:t/>
            </a:r>
            <a:br>
              <a:rPr lang="en-US" dirty="0"/>
            </a:br>
            <a:endParaRPr lang="en-US" dirty="0"/>
          </a:p>
        </p:txBody>
      </p:sp>
      <p:sp>
        <p:nvSpPr>
          <p:cNvPr id="4" name="Rectangle 3"/>
          <p:cNvSpPr/>
          <p:nvPr/>
        </p:nvSpPr>
        <p:spPr>
          <a:xfrm>
            <a:off x="4447607" y="3244334"/>
            <a:ext cx="248786" cy="369332"/>
          </a:xfrm>
          <a:prstGeom prst="rect">
            <a:avLst/>
          </a:prstGeom>
        </p:spPr>
        <p:txBody>
          <a:bodyPr wrap="none">
            <a:spAutoFit/>
          </a:bodyPr>
          <a:lstStyle/>
          <a:p>
            <a:r>
              <a:rPr lang="en-US" dirty="0"/>
              <a:t> </a:t>
            </a:r>
          </a:p>
        </p:txBody>
      </p:sp>
      <p:sp>
        <p:nvSpPr>
          <p:cNvPr id="5" name="Rectangle 4"/>
          <p:cNvSpPr/>
          <p:nvPr/>
        </p:nvSpPr>
        <p:spPr>
          <a:xfrm>
            <a:off x="4447607" y="3244334"/>
            <a:ext cx="248786" cy="369332"/>
          </a:xfrm>
          <a:prstGeom prst="rect">
            <a:avLst/>
          </a:prstGeom>
        </p:spPr>
        <p:txBody>
          <a:bodyPr wrap="none">
            <a:spAutoFit/>
          </a:bodyPr>
          <a:lstStyle/>
          <a:p>
            <a:r>
              <a:rPr lang="en-US" dirty="0"/>
              <a:t> </a:t>
            </a:r>
          </a:p>
        </p:txBody>
      </p:sp>
      <p:sp>
        <p:nvSpPr>
          <p:cNvPr id="6" name="Rectangle 5"/>
          <p:cNvSpPr/>
          <p:nvPr/>
        </p:nvSpPr>
        <p:spPr>
          <a:xfrm>
            <a:off x="4447607" y="3244334"/>
            <a:ext cx="248786" cy="369332"/>
          </a:xfrm>
          <a:prstGeom prst="rect">
            <a:avLst/>
          </a:prstGeom>
        </p:spPr>
        <p:txBody>
          <a:bodyPr wrap="none">
            <a:spAutoFit/>
          </a:bodyPr>
          <a:lstStyle/>
          <a:p>
            <a:r>
              <a:rPr lang="en-US" dirty="0"/>
              <a:t> </a:t>
            </a:r>
          </a:p>
        </p:txBody>
      </p:sp>
      <p:sp>
        <p:nvSpPr>
          <p:cNvPr id="7" name="Slide Number Placeholder 6"/>
          <p:cNvSpPr>
            <a:spLocks noGrp="1"/>
          </p:cNvSpPr>
          <p:nvPr>
            <p:ph type="sldNum" sz="quarter" idx="12"/>
          </p:nvPr>
        </p:nvSpPr>
        <p:spPr/>
        <p:txBody>
          <a:bodyPr/>
          <a:lstStyle/>
          <a:p>
            <a:fld id="{4084F301-11E9-4019-88BF-EBBF7B4A113D}" type="slidenum">
              <a:rPr lang="en-US" smtClean="0"/>
              <a:t>11</a:t>
            </a:fld>
            <a:endParaRPr lang="en-US"/>
          </a:p>
        </p:txBody>
      </p:sp>
    </p:spTree>
    <p:extLst>
      <p:ext uri="{BB962C8B-B14F-4D97-AF65-F5344CB8AC3E}">
        <p14:creationId xmlns:p14="http://schemas.microsoft.com/office/powerpoint/2010/main" val="614835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42594"/>
            <a:ext cx="8686800" cy="1033806"/>
          </a:xfrm>
        </p:spPr>
        <p:txBody>
          <a:bodyPr>
            <a:normAutofit/>
          </a:bodyPr>
          <a:lstStyle/>
          <a:p>
            <a:r>
              <a:rPr lang="en-US" sz="3200" b="1" dirty="0" smtClean="0"/>
              <a:t>Example of Summary – DO NOT DO THIS</a:t>
            </a:r>
            <a:endParaRPr lang="en-US" sz="3200" b="1" dirty="0"/>
          </a:p>
        </p:txBody>
      </p:sp>
      <p:sp>
        <p:nvSpPr>
          <p:cNvPr id="3" name="Content Placeholder 2"/>
          <p:cNvSpPr>
            <a:spLocks noGrp="1"/>
          </p:cNvSpPr>
          <p:nvPr>
            <p:ph idx="1"/>
          </p:nvPr>
        </p:nvSpPr>
        <p:spPr/>
        <p:txBody>
          <a:bodyPr>
            <a:normAutofit/>
          </a:bodyPr>
          <a:lstStyle/>
          <a:p>
            <a:r>
              <a:rPr lang="en-US" sz="2000" dirty="0"/>
              <a:t>In the novel Janie exclaims, “He used his words to jail me. No longer was he the sweet kind man I initially met. He was cruel, harsh, and unforgiving. I feel like I traded one prison for another and I could not escape” (Hurston 98). </a:t>
            </a:r>
            <a:r>
              <a:rPr lang="en-US" sz="2000" dirty="0">
                <a:solidFill>
                  <a:srgbClr val="002060"/>
                </a:solidFill>
              </a:rPr>
              <a:t>Janie is now married to her second husband and he is treats her very mean. He continuously uses harsh words with her and she thought that her second marriage would be better but it was just as bad as her first. </a:t>
            </a:r>
          </a:p>
        </p:txBody>
      </p:sp>
      <p:sp>
        <p:nvSpPr>
          <p:cNvPr id="4" name="Slide Number Placeholder 3"/>
          <p:cNvSpPr>
            <a:spLocks noGrp="1"/>
          </p:cNvSpPr>
          <p:nvPr>
            <p:ph type="sldNum" sz="quarter" idx="12"/>
          </p:nvPr>
        </p:nvSpPr>
        <p:spPr/>
        <p:txBody>
          <a:bodyPr/>
          <a:lstStyle/>
          <a:p>
            <a:fld id="{4084F301-11E9-4019-88BF-EBBF7B4A113D}" type="slidenum">
              <a:rPr lang="en-US" smtClean="0"/>
              <a:t>12</a:t>
            </a:fld>
            <a:endParaRPr lang="en-US"/>
          </a:p>
        </p:txBody>
      </p:sp>
    </p:spTree>
    <p:extLst>
      <p:ext uri="{BB962C8B-B14F-4D97-AF65-F5344CB8AC3E}">
        <p14:creationId xmlns:p14="http://schemas.microsoft.com/office/powerpoint/2010/main" val="1815438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81406"/>
          </a:xfrm>
        </p:spPr>
        <p:txBody>
          <a:bodyPr/>
          <a:lstStyle/>
          <a:p>
            <a:r>
              <a:rPr lang="en-US" b="1" dirty="0" smtClean="0"/>
              <a:t>Example of Analysis </a:t>
            </a:r>
            <a:endParaRPr lang="en-US" b="1" dirty="0"/>
          </a:p>
        </p:txBody>
      </p:sp>
      <p:sp>
        <p:nvSpPr>
          <p:cNvPr id="3" name="Content Placeholder 2"/>
          <p:cNvSpPr>
            <a:spLocks noGrp="1"/>
          </p:cNvSpPr>
          <p:nvPr>
            <p:ph idx="1"/>
          </p:nvPr>
        </p:nvSpPr>
        <p:spPr>
          <a:xfrm>
            <a:off x="731520" y="1752600"/>
            <a:ext cx="7680960" cy="4282440"/>
          </a:xfrm>
        </p:spPr>
        <p:txBody>
          <a:bodyPr>
            <a:normAutofit/>
          </a:bodyPr>
          <a:lstStyle/>
          <a:p>
            <a:r>
              <a:rPr lang="en-US" dirty="0"/>
              <a:t>Janie states, “Here was peace. She pulled in her horizon like a great fish-net. Pulled it from around the waist of the world and draped it over her shoulder. So much of life in its meshes! She called in her soul to come and see” (Hurston 198). </a:t>
            </a:r>
            <a:r>
              <a:rPr lang="en-US" dirty="0">
                <a:solidFill>
                  <a:srgbClr val="002060"/>
                </a:solidFill>
              </a:rPr>
              <a:t>Janie uses a variety if metaphors to analyze her all encompassing feelings of happiness and security. The horizon has been a constant theme throughout the novel. Janie equates the horizon to a great love. At this point in the novel Janie loses the love of her life Tea Cakes. When she wraps the horizon around herself she is not only showing that she achieves that love but that she feels truly secure with where she is in life. She wants her soul to be at peace because she is finally at peace with her life. </a:t>
            </a:r>
          </a:p>
          <a:p>
            <a:pPr marL="0" indent="0">
              <a:buNone/>
            </a:pP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4084F301-11E9-4019-88BF-EBBF7B4A113D}" type="slidenum">
              <a:rPr lang="en-US" smtClean="0"/>
              <a:t>13</a:t>
            </a:fld>
            <a:endParaRPr lang="en-US"/>
          </a:p>
        </p:txBody>
      </p:sp>
    </p:spTree>
    <p:extLst>
      <p:ext uri="{BB962C8B-B14F-4D97-AF65-F5344CB8AC3E}">
        <p14:creationId xmlns:p14="http://schemas.microsoft.com/office/powerpoint/2010/main" val="1014863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3600" b="1" dirty="0" smtClean="0"/>
              <a:t>Prompt </a:t>
            </a:r>
            <a:endParaRPr lang="en-US" sz="3600" b="1" i="1" dirty="0"/>
          </a:p>
        </p:txBody>
      </p:sp>
      <p:sp>
        <p:nvSpPr>
          <p:cNvPr id="3" name="Content Placeholder 2"/>
          <p:cNvSpPr>
            <a:spLocks noGrp="1"/>
          </p:cNvSpPr>
          <p:nvPr>
            <p:ph idx="1"/>
          </p:nvPr>
        </p:nvSpPr>
        <p:spPr>
          <a:xfrm>
            <a:off x="457200" y="1524000"/>
            <a:ext cx="8229600" cy="4876800"/>
          </a:xfrm>
        </p:spPr>
        <p:txBody>
          <a:bodyPr>
            <a:normAutofit/>
          </a:bodyPr>
          <a:lstStyle/>
          <a:p>
            <a:pPr marL="0" indent="0">
              <a:buNone/>
            </a:pPr>
            <a:r>
              <a:rPr lang="en-US" dirty="0"/>
              <a:t>Write a literary analysis of </a:t>
            </a:r>
            <a:r>
              <a:rPr lang="en-US" i="1" dirty="0"/>
              <a:t>Things Fall Apart</a:t>
            </a:r>
            <a:r>
              <a:rPr lang="en-US" dirty="0"/>
              <a:t> in which you examine how Achebe uses literary devices to show a character’s </a:t>
            </a:r>
            <a:r>
              <a:rPr lang="en-US" dirty="0" smtClean="0"/>
              <a:t>change in </a:t>
            </a:r>
            <a:r>
              <a:rPr lang="en-US" dirty="0" err="1" smtClean="0"/>
              <a:t>identiry</a:t>
            </a:r>
            <a:r>
              <a:rPr lang="en-US" dirty="0" smtClean="0"/>
              <a:t> from the beginning of the novel to the end due to the </a:t>
            </a:r>
            <a:r>
              <a:rPr lang="en-US" dirty="0"/>
              <a:t>cultural collision caused by the introduction of Western ideas into Ibo culture. Choose only one character for this essay. Be sure to also explain within each paragraph why the use of the literary device </a:t>
            </a:r>
            <a:r>
              <a:rPr lang="en-US" dirty="0" smtClean="0"/>
              <a:t>is </a:t>
            </a:r>
            <a:r>
              <a:rPr lang="en-US" dirty="0"/>
              <a:t>effective in showing the character’s </a:t>
            </a:r>
            <a:r>
              <a:rPr lang="en-US" dirty="0" smtClean="0"/>
              <a:t>development.</a:t>
            </a:r>
          </a:p>
          <a:p>
            <a:pPr marL="0" indent="0">
              <a:buNone/>
            </a:pPr>
            <a:r>
              <a:rPr lang="en-US" sz="2800" dirty="0" smtClean="0"/>
              <a:t>In your essay, analyze </a:t>
            </a:r>
          </a:p>
          <a:p>
            <a:pPr marL="857250" lvl="1" indent="-457200"/>
            <a:r>
              <a:rPr lang="en-US" sz="2000" b="1" dirty="0"/>
              <a:t>H</a:t>
            </a:r>
            <a:r>
              <a:rPr lang="en-US" sz="2000" b="1" dirty="0" smtClean="0"/>
              <a:t>ow the collision challenges the character’s sense of identity</a:t>
            </a:r>
          </a:p>
          <a:p>
            <a:pPr marL="857250" lvl="1" indent="-457200"/>
            <a:r>
              <a:rPr lang="en-US" sz="2000" b="1" dirty="0"/>
              <a:t>H</a:t>
            </a:r>
            <a:r>
              <a:rPr lang="en-US" sz="2000" b="1" dirty="0" smtClean="0"/>
              <a:t>ow the literary device is effective in portraying the character’s change from the beginning of the novel to the end</a:t>
            </a:r>
            <a:endParaRPr lang="en-US" sz="2000" b="1" dirty="0"/>
          </a:p>
        </p:txBody>
      </p:sp>
      <p:sp>
        <p:nvSpPr>
          <p:cNvPr id="4" name="Slide Number Placeholder 3"/>
          <p:cNvSpPr>
            <a:spLocks noGrp="1"/>
          </p:cNvSpPr>
          <p:nvPr>
            <p:ph type="sldNum" sz="quarter" idx="12"/>
          </p:nvPr>
        </p:nvSpPr>
        <p:spPr/>
        <p:txBody>
          <a:bodyPr/>
          <a:lstStyle/>
          <a:p>
            <a:fld id="{4084F301-11E9-4019-88BF-EBBF7B4A113D}" type="slidenum">
              <a:rPr lang="en-US" smtClean="0"/>
              <a:t>2</a:t>
            </a:fld>
            <a:endParaRPr lang="en-US"/>
          </a:p>
        </p:txBody>
      </p:sp>
    </p:spTree>
    <p:extLst>
      <p:ext uri="{BB962C8B-B14F-4D97-AF65-F5344CB8AC3E}">
        <p14:creationId xmlns:p14="http://schemas.microsoft.com/office/powerpoint/2010/main" val="3540373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400" b="1" dirty="0" smtClean="0"/>
              <a:t>Clear topic  - deconstruct the prompt</a:t>
            </a:r>
          </a:p>
          <a:p>
            <a:endParaRPr lang="en-US" sz="2400" b="1" dirty="0" smtClean="0"/>
          </a:p>
          <a:p>
            <a:r>
              <a:rPr lang="en-US" sz="2400" b="1" dirty="0" smtClean="0"/>
              <a:t>Understanding </a:t>
            </a:r>
            <a:r>
              <a:rPr lang="en-US" sz="2400" b="1" dirty="0"/>
              <a:t>what you are writing about is vital to writing a good introduction and essay.</a:t>
            </a:r>
          </a:p>
          <a:p>
            <a:pPr marL="0" indent="0">
              <a:buNone/>
            </a:pPr>
            <a:endParaRPr lang="en-US" sz="4000" b="1" dirty="0"/>
          </a:p>
        </p:txBody>
      </p:sp>
      <p:sp>
        <p:nvSpPr>
          <p:cNvPr id="4" name="Slide Number Placeholder 3"/>
          <p:cNvSpPr>
            <a:spLocks noGrp="1"/>
          </p:cNvSpPr>
          <p:nvPr>
            <p:ph type="sldNum" sz="quarter" idx="12"/>
          </p:nvPr>
        </p:nvSpPr>
        <p:spPr/>
        <p:txBody>
          <a:bodyPr/>
          <a:lstStyle/>
          <a:p>
            <a:fld id="{4084F301-11E9-4019-88BF-EBBF7B4A113D}" type="slidenum">
              <a:rPr lang="en-US" smtClean="0"/>
              <a:t>3</a:t>
            </a:fld>
            <a:endParaRPr lang="en-US"/>
          </a:p>
        </p:txBody>
      </p:sp>
    </p:spTree>
    <p:extLst>
      <p:ext uri="{BB962C8B-B14F-4D97-AF65-F5344CB8AC3E}">
        <p14:creationId xmlns:p14="http://schemas.microsoft.com/office/powerpoint/2010/main" val="6926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80960" cy="1143000"/>
          </a:xfrm>
        </p:spPr>
        <p:txBody>
          <a:bodyPr/>
          <a:lstStyle/>
          <a:p>
            <a:r>
              <a:rPr lang="en-US" b="1" dirty="0" smtClean="0"/>
              <a:t>Introduction - Organization</a:t>
            </a:r>
            <a:endParaRPr lang="en-US" b="1" dirty="0"/>
          </a:p>
        </p:txBody>
      </p:sp>
      <p:sp>
        <p:nvSpPr>
          <p:cNvPr id="3" name="Content Placeholder 2"/>
          <p:cNvSpPr>
            <a:spLocks noGrp="1"/>
          </p:cNvSpPr>
          <p:nvPr>
            <p:ph idx="1"/>
          </p:nvPr>
        </p:nvSpPr>
        <p:spPr>
          <a:xfrm>
            <a:off x="609600" y="1600200"/>
            <a:ext cx="8153400" cy="4525963"/>
          </a:xfrm>
        </p:spPr>
        <p:txBody>
          <a:bodyPr>
            <a:noAutofit/>
          </a:bodyPr>
          <a:lstStyle/>
          <a:p>
            <a:r>
              <a:rPr lang="en-US" sz="2800" dirty="0" smtClean="0"/>
              <a:t>Sentence #1:  Hook plus TAG (title, author, genre)</a:t>
            </a:r>
          </a:p>
          <a:p>
            <a:r>
              <a:rPr lang="en-US" sz="2800" dirty="0" smtClean="0"/>
              <a:t>Sentences #2,3,4,etc.: Background information of ideas, characters, etc., depending on the prompt.</a:t>
            </a:r>
          </a:p>
          <a:p>
            <a:r>
              <a:rPr lang="en-US" sz="2800" dirty="0" smtClean="0"/>
              <a:t>Last sentence: Thesis statement</a:t>
            </a:r>
          </a:p>
          <a:p>
            <a:pPr marL="0" indent="0" algn="ctr">
              <a:buNone/>
            </a:pPr>
            <a:r>
              <a:rPr lang="en-US" sz="2800" dirty="0" smtClean="0"/>
              <a:t>DO NOT SUMMARIZE THE PLOT!!</a:t>
            </a:r>
            <a:endParaRPr lang="en-US" sz="2800" dirty="0"/>
          </a:p>
        </p:txBody>
      </p:sp>
      <p:sp>
        <p:nvSpPr>
          <p:cNvPr id="4" name="Slide Number Placeholder 3"/>
          <p:cNvSpPr>
            <a:spLocks noGrp="1"/>
          </p:cNvSpPr>
          <p:nvPr>
            <p:ph type="sldNum" sz="quarter" idx="12"/>
          </p:nvPr>
        </p:nvSpPr>
        <p:spPr/>
        <p:txBody>
          <a:bodyPr/>
          <a:lstStyle/>
          <a:p>
            <a:fld id="{4084F301-11E9-4019-88BF-EBBF7B4A113D}" type="slidenum">
              <a:rPr lang="en-US" smtClean="0"/>
              <a:t>4</a:t>
            </a:fld>
            <a:endParaRPr lang="en-US"/>
          </a:p>
        </p:txBody>
      </p:sp>
    </p:spTree>
    <p:extLst>
      <p:ext uri="{BB962C8B-B14F-4D97-AF65-F5344CB8AC3E}">
        <p14:creationId xmlns:p14="http://schemas.microsoft.com/office/powerpoint/2010/main" val="262868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b="1" dirty="0" smtClean="0"/>
              <a:t>Hook</a:t>
            </a:r>
            <a:endParaRPr lang="en-US" b="1" dirty="0"/>
          </a:p>
        </p:txBody>
      </p:sp>
      <p:sp>
        <p:nvSpPr>
          <p:cNvPr id="3" name="Content Placeholder 2"/>
          <p:cNvSpPr>
            <a:spLocks noGrp="1"/>
          </p:cNvSpPr>
          <p:nvPr>
            <p:ph idx="1"/>
          </p:nvPr>
        </p:nvSpPr>
        <p:spPr>
          <a:xfrm>
            <a:off x="457200" y="2103120"/>
            <a:ext cx="7955280" cy="3931920"/>
          </a:xfrm>
        </p:spPr>
        <p:txBody>
          <a:bodyPr>
            <a:normAutofit/>
          </a:bodyPr>
          <a:lstStyle/>
          <a:p>
            <a:r>
              <a:rPr lang="en-US" sz="3000" dirty="0" smtClean="0"/>
              <a:t>Something interesting about the work</a:t>
            </a:r>
          </a:p>
          <a:p>
            <a:pPr marL="0" indent="0">
              <a:buNone/>
            </a:pPr>
            <a:r>
              <a:rPr lang="en-US" sz="3000" dirty="0" smtClean="0"/>
              <a:t>(fact, startling information, etc…)</a:t>
            </a:r>
          </a:p>
          <a:p>
            <a:pPr marL="0" indent="0">
              <a:buNone/>
            </a:pPr>
            <a:endParaRPr lang="en-US" sz="3000" dirty="0" smtClean="0"/>
          </a:p>
          <a:p>
            <a:r>
              <a:rPr lang="en-US" sz="3000" dirty="0" smtClean="0"/>
              <a:t>Must be relevant to the topic / prompt</a:t>
            </a:r>
          </a:p>
          <a:p>
            <a:endParaRPr lang="en-US" sz="4000" dirty="0"/>
          </a:p>
        </p:txBody>
      </p:sp>
      <p:sp>
        <p:nvSpPr>
          <p:cNvPr id="4" name="Slide Number Placeholder 3"/>
          <p:cNvSpPr>
            <a:spLocks noGrp="1"/>
          </p:cNvSpPr>
          <p:nvPr>
            <p:ph type="sldNum" sz="quarter" idx="12"/>
          </p:nvPr>
        </p:nvSpPr>
        <p:spPr/>
        <p:txBody>
          <a:bodyPr/>
          <a:lstStyle/>
          <a:p>
            <a:fld id="{4084F301-11E9-4019-88BF-EBBF7B4A113D}" type="slidenum">
              <a:rPr lang="en-US" smtClean="0"/>
              <a:t>5</a:t>
            </a:fld>
            <a:endParaRPr lang="en-US"/>
          </a:p>
        </p:txBody>
      </p:sp>
    </p:spTree>
    <p:extLst>
      <p:ext uri="{BB962C8B-B14F-4D97-AF65-F5344CB8AC3E}">
        <p14:creationId xmlns:p14="http://schemas.microsoft.com/office/powerpoint/2010/main" val="171392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457200"/>
            <a:ext cx="7680960" cy="1143000"/>
          </a:xfrm>
        </p:spPr>
        <p:txBody>
          <a:bodyPr>
            <a:normAutofit/>
          </a:bodyPr>
          <a:lstStyle/>
          <a:p>
            <a:r>
              <a:rPr lang="en-US" sz="3200" b="1" dirty="0" smtClean="0"/>
              <a:t>Author’s Full name and title of novel</a:t>
            </a:r>
            <a:endParaRPr lang="en-US" sz="3200" b="1" dirty="0"/>
          </a:p>
        </p:txBody>
      </p:sp>
      <p:sp>
        <p:nvSpPr>
          <p:cNvPr id="3" name="Content Placeholder 2"/>
          <p:cNvSpPr>
            <a:spLocks noGrp="1"/>
          </p:cNvSpPr>
          <p:nvPr>
            <p:ph idx="1"/>
          </p:nvPr>
        </p:nvSpPr>
        <p:spPr>
          <a:xfrm>
            <a:off x="457200" y="2103120"/>
            <a:ext cx="8382000" cy="3931920"/>
          </a:xfrm>
        </p:spPr>
        <p:txBody>
          <a:bodyPr>
            <a:noAutofit/>
          </a:bodyPr>
          <a:lstStyle/>
          <a:p>
            <a:r>
              <a:rPr lang="en-US" sz="2800" dirty="0" smtClean="0"/>
              <a:t>Be sure that you mention the author’s name and title of the novel (in italics) in the intro. </a:t>
            </a:r>
          </a:p>
          <a:p>
            <a:pPr marL="0" indent="0">
              <a:buNone/>
            </a:pPr>
            <a:endParaRPr lang="en-US" sz="2800" dirty="0" smtClean="0"/>
          </a:p>
          <a:p>
            <a:r>
              <a:rPr lang="en-US" sz="2800" dirty="0" smtClean="0"/>
              <a:t>In </a:t>
            </a:r>
            <a:r>
              <a:rPr lang="en-US" sz="2800" i="1" dirty="0" smtClean="0"/>
              <a:t>Things Fall Apart, </a:t>
            </a:r>
            <a:r>
              <a:rPr lang="en-US" sz="2800" dirty="0" smtClean="0"/>
              <a:t>a novel by Chinua Achebe, an African village loses its cultural identity as first missionaries, then government representatives invade their land.</a:t>
            </a:r>
            <a:endParaRPr lang="en-US" sz="2800" dirty="0"/>
          </a:p>
        </p:txBody>
      </p:sp>
      <p:sp>
        <p:nvSpPr>
          <p:cNvPr id="4" name="Slide Number Placeholder 3"/>
          <p:cNvSpPr>
            <a:spLocks noGrp="1"/>
          </p:cNvSpPr>
          <p:nvPr>
            <p:ph type="sldNum" sz="quarter" idx="12"/>
          </p:nvPr>
        </p:nvSpPr>
        <p:spPr/>
        <p:txBody>
          <a:bodyPr/>
          <a:lstStyle/>
          <a:p>
            <a:fld id="{4084F301-11E9-4019-88BF-EBBF7B4A113D}" type="slidenum">
              <a:rPr lang="en-US" smtClean="0"/>
              <a:t>6</a:t>
            </a:fld>
            <a:endParaRPr lang="en-US"/>
          </a:p>
        </p:txBody>
      </p:sp>
    </p:spTree>
    <p:extLst>
      <p:ext uri="{BB962C8B-B14F-4D97-AF65-F5344CB8AC3E}">
        <p14:creationId xmlns:p14="http://schemas.microsoft.com/office/powerpoint/2010/main" val="2569468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81000"/>
            <a:ext cx="7680960" cy="1066800"/>
          </a:xfrm>
        </p:spPr>
        <p:txBody>
          <a:bodyPr/>
          <a:lstStyle/>
          <a:p>
            <a:r>
              <a:rPr lang="en-US" b="1" dirty="0" smtClean="0"/>
              <a:t>Background - Bridge to Thesis</a:t>
            </a:r>
            <a:endParaRPr lang="en-US" b="1" dirty="0"/>
          </a:p>
        </p:txBody>
      </p:sp>
      <p:sp>
        <p:nvSpPr>
          <p:cNvPr id="3" name="Content Placeholder 2"/>
          <p:cNvSpPr>
            <a:spLocks noGrp="1"/>
          </p:cNvSpPr>
          <p:nvPr>
            <p:ph idx="1"/>
          </p:nvPr>
        </p:nvSpPr>
        <p:spPr>
          <a:xfrm>
            <a:off x="457200" y="1600200"/>
            <a:ext cx="8229600" cy="4953000"/>
          </a:xfrm>
        </p:spPr>
        <p:txBody>
          <a:bodyPr>
            <a:noAutofit/>
          </a:bodyPr>
          <a:lstStyle/>
          <a:p>
            <a:r>
              <a:rPr lang="en-US" sz="2400" dirty="0"/>
              <a:t>Make clear what it is you are analyzing in the essay. </a:t>
            </a:r>
            <a:endParaRPr lang="en-US" sz="2400" dirty="0" smtClean="0"/>
          </a:p>
          <a:p>
            <a:r>
              <a:rPr lang="en-US" sz="2400" dirty="0" smtClean="0"/>
              <a:t>Explain </a:t>
            </a:r>
            <a:r>
              <a:rPr lang="en-US" sz="2400" dirty="0"/>
              <a:t>a bit about this aspect </a:t>
            </a:r>
            <a:r>
              <a:rPr lang="en-US" sz="2400" dirty="0" smtClean="0"/>
              <a:t>so </a:t>
            </a:r>
            <a:r>
              <a:rPr lang="en-US" sz="2400" dirty="0"/>
              <a:t>that the reader is clear about what is being analyzed.</a:t>
            </a:r>
          </a:p>
          <a:p>
            <a:r>
              <a:rPr lang="en-US" sz="2400" dirty="0" smtClean="0"/>
              <a:t>If your topic is about character(s), introduce the character and his or her role in the work.</a:t>
            </a:r>
          </a:p>
          <a:p>
            <a:r>
              <a:rPr lang="en-US" sz="2400" dirty="0" smtClean="0"/>
              <a:t>DO NOT START ANALYZING IN THE INTRODUCTION!!!!</a:t>
            </a:r>
            <a:r>
              <a:rPr lang="en-US" sz="3200" b="1" dirty="0"/>
              <a:t/>
            </a:r>
            <a:br>
              <a:rPr lang="en-US" sz="3200" b="1" dirty="0"/>
            </a:br>
            <a:r>
              <a:rPr lang="en-US" sz="3200" dirty="0"/>
              <a:t/>
            </a:r>
            <a:br>
              <a:rPr lang="en-US" sz="3200" dirty="0"/>
            </a:br>
            <a:endParaRPr lang="en-US" sz="3200" dirty="0"/>
          </a:p>
        </p:txBody>
      </p:sp>
      <p:sp>
        <p:nvSpPr>
          <p:cNvPr id="4" name="Slide Number Placeholder 3"/>
          <p:cNvSpPr>
            <a:spLocks noGrp="1"/>
          </p:cNvSpPr>
          <p:nvPr>
            <p:ph type="sldNum" sz="quarter" idx="12"/>
          </p:nvPr>
        </p:nvSpPr>
        <p:spPr/>
        <p:txBody>
          <a:bodyPr/>
          <a:lstStyle/>
          <a:p>
            <a:fld id="{4084F301-11E9-4019-88BF-EBBF7B4A113D}" type="slidenum">
              <a:rPr lang="en-US" smtClean="0"/>
              <a:t>7</a:t>
            </a:fld>
            <a:endParaRPr lang="en-US"/>
          </a:p>
        </p:txBody>
      </p:sp>
    </p:spTree>
    <p:extLst>
      <p:ext uri="{BB962C8B-B14F-4D97-AF65-F5344CB8AC3E}">
        <p14:creationId xmlns:p14="http://schemas.microsoft.com/office/powerpoint/2010/main" val="3272245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1033806"/>
          </a:xfrm>
        </p:spPr>
        <p:txBody>
          <a:bodyPr/>
          <a:lstStyle/>
          <a:p>
            <a:r>
              <a:rPr lang="en-US" b="1" dirty="0" smtClean="0"/>
              <a:t>Thesis Statement</a:t>
            </a:r>
            <a:endParaRPr lang="en-US" b="1" dirty="0"/>
          </a:p>
        </p:txBody>
      </p:sp>
      <p:sp>
        <p:nvSpPr>
          <p:cNvPr id="3" name="Content Placeholder 2"/>
          <p:cNvSpPr>
            <a:spLocks noGrp="1"/>
          </p:cNvSpPr>
          <p:nvPr>
            <p:ph idx="1"/>
          </p:nvPr>
        </p:nvSpPr>
        <p:spPr>
          <a:xfrm>
            <a:off x="381000" y="2103120"/>
            <a:ext cx="8031480" cy="3931920"/>
          </a:xfrm>
        </p:spPr>
        <p:txBody>
          <a:bodyPr>
            <a:normAutofit/>
          </a:bodyPr>
          <a:lstStyle/>
          <a:p>
            <a:r>
              <a:rPr lang="en-US" sz="2800" dirty="0" smtClean="0"/>
              <a:t>Working thesis – first step in pre-writing.</a:t>
            </a:r>
          </a:p>
          <a:p>
            <a:pPr marL="0" indent="0">
              <a:buNone/>
            </a:pPr>
            <a:endParaRPr lang="en-US" sz="2800" dirty="0" smtClean="0"/>
          </a:p>
          <a:p>
            <a:r>
              <a:rPr lang="en-US" sz="2800" dirty="0" smtClean="0"/>
              <a:t>What will you will prove in answer to the prompt?</a:t>
            </a:r>
          </a:p>
          <a:p>
            <a:pPr marL="0" indent="0">
              <a:buNone/>
            </a:pPr>
            <a:endParaRPr lang="en-US" dirty="0"/>
          </a:p>
        </p:txBody>
      </p:sp>
      <p:sp>
        <p:nvSpPr>
          <p:cNvPr id="4" name="Slide Number Placeholder 3"/>
          <p:cNvSpPr>
            <a:spLocks noGrp="1"/>
          </p:cNvSpPr>
          <p:nvPr>
            <p:ph type="sldNum" sz="quarter" idx="12"/>
          </p:nvPr>
        </p:nvSpPr>
        <p:spPr/>
        <p:txBody>
          <a:bodyPr/>
          <a:lstStyle/>
          <a:p>
            <a:fld id="{4084F301-11E9-4019-88BF-EBBF7B4A113D}" type="slidenum">
              <a:rPr lang="en-US" smtClean="0"/>
              <a:t>8</a:t>
            </a:fld>
            <a:endParaRPr lang="en-US"/>
          </a:p>
        </p:txBody>
      </p:sp>
    </p:spTree>
    <p:extLst>
      <p:ext uri="{BB962C8B-B14F-4D97-AF65-F5344CB8AC3E}">
        <p14:creationId xmlns:p14="http://schemas.microsoft.com/office/powerpoint/2010/main" val="3469526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42594"/>
            <a:ext cx="7680960" cy="805206"/>
          </a:xfrm>
        </p:spPr>
        <p:txBody>
          <a:bodyPr/>
          <a:lstStyle/>
          <a:p>
            <a:r>
              <a:rPr lang="en-US" b="1" dirty="0" smtClean="0"/>
              <a:t>Sample Thesis</a:t>
            </a:r>
            <a:endParaRPr lang="en-US" b="1" dirty="0"/>
          </a:p>
        </p:txBody>
      </p:sp>
      <p:sp>
        <p:nvSpPr>
          <p:cNvPr id="3" name="Content Placeholder 2"/>
          <p:cNvSpPr>
            <a:spLocks noGrp="1"/>
          </p:cNvSpPr>
          <p:nvPr>
            <p:ph idx="1"/>
          </p:nvPr>
        </p:nvSpPr>
        <p:spPr>
          <a:xfrm>
            <a:off x="381000" y="1600200"/>
            <a:ext cx="8385048" cy="5029200"/>
          </a:xfrm>
        </p:spPr>
        <p:txBody>
          <a:bodyPr>
            <a:normAutofit/>
          </a:bodyPr>
          <a:lstStyle/>
          <a:p>
            <a:r>
              <a:rPr lang="en-US" sz="2000" b="1" dirty="0" smtClean="0"/>
              <a:t>Sentence before thesis: </a:t>
            </a:r>
          </a:p>
          <a:p>
            <a:pPr lvl="1"/>
            <a:r>
              <a:rPr lang="en-US" sz="2000" dirty="0" smtClean="0"/>
              <a:t>Doe utilizes literary devices to intensify his portrayal of the main characters as destined to fail. </a:t>
            </a:r>
          </a:p>
          <a:p>
            <a:pPr marL="274320" lvl="1" indent="0">
              <a:buNone/>
            </a:pPr>
            <a:endParaRPr lang="en-US" sz="2000" dirty="0" smtClean="0"/>
          </a:p>
          <a:p>
            <a:r>
              <a:rPr lang="en-US" sz="2000" b="1" dirty="0" smtClean="0"/>
              <a:t>Sample Thesis:</a:t>
            </a:r>
          </a:p>
          <a:p>
            <a:pPr lvl="1"/>
            <a:r>
              <a:rPr lang="en-US" sz="2000" dirty="0" smtClean="0"/>
              <a:t>Through foreshadowing, author John Doe creates </a:t>
            </a:r>
            <a:r>
              <a:rPr lang="en-US" sz="2000" dirty="0"/>
              <a:t>a </a:t>
            </a:r>
            <a:r>
              <a:rPr lang="en-US" sz="2000" dirty="0" smtClean="0"/>
              <a:t>sense </a:t>
            </a:r>
            <a:r>
              <a:rPr lang="en-US" sz="2000" dirty="0"/>
              <a:t>of futility, loneliness, and gloom </a:t>
            </a:r>
            <a:r>
              <a:rPr lang="en-US" sz="2000" dirty="0" smtClean="0"/>
              <a:t>that shows how Tess’s identity changes from the beginning of the novel to the end. </a:t>
            </a:r>
          </a:p>
          <a:p>
            <a:pPr marL="274320" lvl="1" indent="0">
              <a:buNone/>
            </a:pPr>
            <a:endParaRPr lang="en-US" sz="2000" dirty="0" smtClean="0"/>
          </a:p>
          <a:p>
            <a:pPr lvl="1"/>
            <a:r>
              <a:rPr lang="en-US" sz="2000" dirty="0" smtClean="0"/>
              <a:t>Through the use of irony, author John Doe shows how Jane’s sense of identify changes from the beginning of the novel to the end as a result in the clash of cultures. </a:t>
            </a:r>
            <a:endParaRPr lang="en-US" sz="2000" dirty="0"/>
          </a:p>
          <a:p>
            <a:endParaRPr lang="en-US" sz="4000" dirty="0"/>
          </a:p>
        </p:txBody>
      </p:sp>
      <p:sp>
        <p:nvSpPr>
          <p:cNvPr id="4" name="Slide Number Placeholder 3"/>
          <p:cNvSpPr>
            <a:spLocks noGrp="1"/>
          </p:cNvSpPr>
          <p:nvPr>
            <p:ph type="sldNum" sz="quarter" idx="12"/>
          </p:nvPr>
        </p:nvSpPr>
        <p:spPr/>
        <p:txBody>
          <a:bodyPr/>
          <a:lstStyle/>
          <a:p>
            <a:fld id="{4084F301-11E9-4019-88BF-EBBF7B4A113D}" type="slidenum">
              <a:rPr lang="en-US" smtClean="0"/>
              <a:t>9</a:t>
            </a:fld>
            <a:endParaRPr lang="en-US"/>
          </a:p>
        </p:txBody>
      </p:sp>
    </p:spTree>
    <p:extLst>
      <p:ext uri="{BB962C8B-B14F-4D97-AF65-F5344CB8AC3E}">
        <p14:creationId xmlns:p14="http://schemas.microsoft.com/office/powerpoint/2010/main" val="709242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182</TotalTime>
  <Words>858</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Century Gothic</vt:lpstr>
      <vt:lpstr>Garamond</vt:lpstr>
      <vt:lpstr>Savon</vt:lpstr>
      <vt:lpstr>Things Fall Apart Literary Analysis –  Summer essay </vt:lpstr>
      <vt:lpstr>Prompt </vt:lpstr>
      <vt:lpstr>Introduction</vt:lpstr>
      <vt:lpstr>Introduction - Organization</vt:lpstr>
      <vt:lpstr>Hook</vt:lpstr>
      <vt:lpstr>Author’s Full name and title of novel</vt:lpstr>
      <vt:lpstr>Background - Bridge to Thesis</vt:lpstr>
      <vt:lpstr>Thesis Statement</vt:lpstr>
      <vt:lpstr>Sample Thesis</vt:lpstr>
      <vt:lpstr>Body Paragraphs 10-12 sentences (not including citation)</vt:lpstr>
      <vt:lpstr>Analysis vs. Summary of Citation</vt:lpstr>
      <vt:lpstr>Example of Summary – DO NOT DO THIS</vt:lpstr>
      <vt:lpstr>Example of Analysis </vt:lpstr>
    </vt:vector>
  </TitlesOfParts>
  <Company>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 3.3 – Things Fall Apart Literary Analysis</dc:title>
  <dc:creator>Jeri Giachetti</dc:creator>
  <cp:lastModifiedBy>Desoto, Diane</cp:lastModifiedBy>
  <cp:revision>15</cp:revision>
  <cp:lastPrinted>2019-05-23T20:17:14Z</cp:lastPrinted>
  <dcterms:created xsi:type="dcterms:W3CDTF">2013-01-16T22:36:26Z</dcterms:created>
  <dcterms:modified xsi:type="dcterms:W3CDTF">2019-05-28T15:35:08Z</dcterms:modified>
</cp:coreProperties>
</file>